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56" r:id="rId3"/>
    <p:sldId id="262" r:id="rId4"/>
    <p:sldId id="263" r:id="rId5"/>
    <p:sldId id="261" r:id="rId6"/>
    <p:sldId id="274" r:id="rId7"/>
    <p:sldId id="27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E9697-0551-4EE2-93FF-AAEE56322AF9}" type="datetimeFigureOut">
              <a:rPr lang="en-GB" smtClean="0"/>
              <a:t>16/07/2022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32DC2-D0D4-46FF-A649-908A04331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738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445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4A0BD-6C85-49D2-9B4A-D0D84C9FB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053F3C-7CFC-443F-B83C-7B4AB65E2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97334-4141-431F-84E7-6C2C1E44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42938-7104-4E3F-86A6-A61490A9AA5C}" type="datetimeFigureOut">
              <a:rPr lang="en-GB" smtClean="0"/>
              <a:t>16/07/2022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A434D-EA80-4BBE-872D-575592940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98FBC-49BB-484D-8FC3-742A8095D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D9BE-B6A9-4196-A987-519131CA4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99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0C5F2-CB13-45AE-A613-E35823A84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307CB9-C3EC-47C5-AC9C-0A7DBC017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763AE-7902-4DBC-8907-07C8B6211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42938-7104-4E3F-86A6-A61490A9AA5C}" type="datetimeFigureOut">
              <a:rPr lang="en-GB" smtClean="0"/>
              <a:t>16/07/2022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0E356-9EC5-4347-B9EB-D46206461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09E34-1D00-4F1B-9C16-6BD8A785B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D9BE-B6A9-4196-A987-519131CA4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66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E240CE-6CD8-4568-A032-5F5676B83D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76609-7334-4107-951D-15D124D9C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D09E5-FDD0-4E1E-9A35-5F0B66927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42938-7104-4E3F-86A6-A61490A9AA5C}" type="datetimeFigureOut">
              <a:rPr lang="en-GB" smtClean="0"/>
              <a:t>16/07/2022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BAC43-DE4C-467C-80E7-D990889A9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05E66-B69D-4EDE-B1FD-9A55F5CF6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D9BE-B6A9-4196-A987-519131CA4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362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Text" userDrawn="1">
  <p:cSld name="3_Title and 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 txBox="1">
            <a:spLocks noGrp="1"/>
          </p:cNvSpPr>
          <p:nvPr>
            <p:ph type="subTitle" idx="2"/>
          </p:nvPr>
        </p:nvSpPr>
        <p:spPr>
          <a:xfrm>
            <a:off x="479999" y="1222992"/>
            <a:ext cx="112132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700"/>
              <a:buFont typeface="Noto Sans Symbols"/>
              <a:buNone/>
              <a:defRPr sz="2667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560"/>
              <a:buFont typeface="Noto Sans Symbols"/>
              <a:buNone/>
              <a:defRPr sz="2133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560"/>
              <a:buFont typeface="Noto Sans Symbols"/>
              <a:buNone/>
              <a:defRPr sz="2133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pic>
        <p:nvPicPr>
          <p:cNvPr id="20" name="Google Shape;20;p14"/>
          <p:cNvPicPr preferRelativeResize="0"/>
          <p:nvPr/>
        </p:nvPicPr>
        <p:blipFill rotWithShape="1">
          <a:blip r:embed="rId2">
            <a:alphaModFix/>
          </a:blip>
          <a:srcRect t="-2312"/>
          <a:stretch/>
        </p:blipFill>
        <p:spPr>
          <a:xfrm>
            <a:off x="624433" y="6101500"/>
            <a:ext cx="1544264" cy="3408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D0B917-7AEC-4D84-A351-D9D66AC4FB77}"/>
              </a:ext>
            </a:extLst>
          </p:cNvPr>
          <p:cNvSpPr txBox="1"/>
          <p:nvPr userDrawn="1"/>
        </p:nvSpPr>
        <p:spPr>
          <a:xfrm>
            <a:off x="5816601" y="6271933"/>
            <a:ext cx="6005160" cy="184666"/>
          </a:xfrm>
          <a:prstGeom prst="rect">
            <a:avLst/>
          </a:prstGeom>
          <a:noFill/>
        </p:spPr>
        <p:txBody>
          <a:bodyPr wrap="square" lIns="0" tIns="0" rIns="120000" bIns="0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200" b="0" i="0">
                <a:solidFill>
                  <a:srgbClr val="D1A769"/>
                </a:solidFill>
                <a:effectLst/>
                <a:latin typeface="Arial Narrow" panose="020B0606020202030204" pitchFamily="34" charset="0"/>
              </a:rPr>
              <a:t>Content of this presentation is copyright</a:t>
            </a:r>
            <a:r>
              <a:rPr lang="en-CH" sz="1200" b="0" i="0">
                <a:solidFill>
                  <a:srgbClr val="D1A769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1200" b="0" i="0">
                <a:solidFill>
                  <a:srgbClr val="D1A769"/>
                </a:solidFill>
                <a:effectLst/>
                <a:latin typeface="Arial Narrow" panose="020B0606020202030204" pitchFamily="34" charset="0"/>
              </a:rPr>
              <a:t>and responsibility of the author. Permission is required for re-use</a:t>
            </a:r>
            <a:r>
              <a:rPr lang="en-CH" sz="1200" b="0" i="0">
                <a:solidFill>
                  <a:srgbClr val="D1A769"/>
                </a:solidFill>
                <a:effectLst/>
                <a:latin typeface="Arial Narrow" panose="020B0606020202030204" pitchFamily="34" charset="0"/>
              </a:rPr>
              <a:t>.</a:t>
            </a:r>
            <a:endParaRPr lang="en-US" sz="1200" b="0" i="0">
              <a:solidFill>
                <a:srgbClr val="D1A769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3" name="Google Shape;18;p14">
            <a:extLst>
              <a:ext uri="{FF2B5EF4-FFF2-40B4-BE49-F238E27FC236}">
                <a16:creationId xmlns:a16="http://schemas.microsoft.com/office/drawing/2014/main" id="{329DFE97-3C37-2843-919B-76136B9C955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79999" y="646992"/>
            <a:ext cx="1121302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5416B"/>
              </a:buClr>
              <a:buSzPts val="1400"/>
              <a:buFont typeface="Arial"/>
              <a:buNone/>
              <a:defRPr sz="3733" b="1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4" name="Google Shape;17;p14">
            <a:extLst>
              <a:ext uri="{FF2B5EF4-FFF2-40B4-BE49-F238E27FC236}">
                <a16:creationId xmlns:a16="http://schemas.microsoft.com/office/drawing/2014/main" id="{57D9B4DA-E208-4D4F-A1E1-2BB4BA0AFE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9667" y="2152433"/>
            <a:ext cx="112132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1219170" marR="0" lvl="1" indent="-440256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828754" marR="0" lvl="2" indent="-440256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2438339" marR="0" lvl="3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3047924" marR="0" lvl="4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3657509" marR="0" lvl="5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4267093" marR="0" lvl="6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4876678" marR="0" lvl="7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5486263" marR="0" lvl="8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●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0" name="Google Shape;17;p14">
            <a:extLst>
              <a:ext uri="{FF2B5EF4-FFF2-40B4-BE49-F238E27FC236}">
                <a16:creationId xmlns:a16="http://schemas.microsoft.com/office/drawing/2014/main" id="{32714771-AEB2-FE40-AD3E-E93DB8F4ADCD}"/>
              </a:ext>
            </a:extLst>
          </p:cNvPr>
          <p:cNvSpPr txBox="1">
            <a:spLocks noGrp="1"/>
          </p:cNvSpPr>
          <p:nvPr>
            <p:ph type="body" idx="12" hasCustomPrompt="1"/>
          </p:nvPr>
        </p:nvSpPr>
        <p:spPr>
          <a:xfrm>
            <a:off x="2522431" y="6215765"/>
            <a:ext cx="3201037" cy="2408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anchor="ctr" anchorCtr="0">
            <a:spAutoFit/>
          </a:bodyPr>
          <a:lstStyle>
            <a:lvl1pPr marL="609585" marR="0" lvl="0" indent="-304792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1200" b="1" i="0" u="none" strike="noStrike" cap="none">
                <a:solidFill>
                  <a:srgbClr val="D1A76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1219170" marR="0" lvl="1" indent="-440256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828754" marR="0" lvl="2" indent="-440256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2438339" marR="0" lvl="3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3047924" marR="0" lvl="4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3657509" marR="0" lvl="5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4267093" marR="0" lvl="6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4876678" marR="0" lvl="7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5486263" marR="0" lvl="8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●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r>
              <a:rPr lang="fr-CH" err="1"/>
              <a:t>Add</a:t>
            </a:r>
            <a:r>
              <a:rPr lang="fr-CH"/>
              <a:t> </a:t>
            </a:r>
            <a:r>
              <a:rPr lang="fr-CH" err="1"/>
              <a:t>name</a:t>
            </a:r>
            <a:r>
              <a:rPr lang="fr-CH"/>
              <a:t> of </a:t>
            </a:r>
            <a:r>
              <a:rPr lang="fr-CH" err="1"/>
              <a:t>presenter</a:t>
            </a:r>
            <a:r>
              <a:rPr lang="fr-CH"/>
              <a:t> </a:t>
            </a:r>
            <a:r>
              <a:rPr lang="fr-CH" err="1"/>
              <a:t>here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90920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  <p15:guide id="2" orient="horz" pos="2890">
          <p15:clr>
            <a:srgbClr val="FBAE40"/>
          </p15:clr>
        </p15:guide>
        <p15:guide id="3" orient="horz" pos="302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615B-F2F8-4D23-8FF6-0F92F981D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B1801-9F20-42B0-AD8D-AD357BF32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AEAF0-5AE5-45E9-BF82-200C4C951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42938-7104-4E3F-86A6-A61490A9AA5C}" type="datetimeFigureOut">
              <a:rPr lang="en-GB" smtClean="0"/>
              <a:t>16/07/2022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80A0D-5BEE-49C4-B68B-AEC92A178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03683-4B77-4112-832C-375C1F5F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D9BE-B6A9-4196-A987-519131CA4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15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74070-33E6-4739-9AAC-C24BE3940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4F2A3-80CD-4184-914F-1496AA757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3D98B-9C68-4C5C-B764-E39F3BAD8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42938-7104-4E3F-86A6-A61490A9AA5C}" type="datetimeFigureOut">
              <a:rPr lang="en-GB" smtClean="0"/>
              <a:t>16/07/2022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4B0F7-8EAC-42B6-816C-D3E797CED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9770C-C2D8-4F98-B3DC-9CACB6997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D9BE-B6A9-4196-A987-519131CA4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70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663E5-DF77-4C55-82B1-61B737A6A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D5431-E6B6-48D2-8548-F6AEC6C838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97496-87A4-48B0-A1C3-76258BF2C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8E00A4-1200-4014-B3BE-5DD37DD7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42938-7104-4E3F-86A6-A61490A9AA5C}" type="datetimeFigureOut">
              <a:rPr lang="en-GB" smtClean="0"/>
              <a:t>16/07/2022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2EA4A8-E04B-42CA-A9CF-6AC68BF3D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395B3-80A1-4354-A2E4-EBEB5F8BE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D9BE-B6A9-4196-A987-519131CA4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90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AD337-1C30-4A46-A72E-B0310C4A0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61384-2A20-43E0-8907-8D58AE5F1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FCB603-2E92-424A-B5D0-E5C2F8EE6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1E0D76-E2F3-4B39-9EC9-FFD5381EA9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807B04-C7A3-4DAD-AF37-27F0B6CD2C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DDAE48-9708-450E-8DA8-7EFA69017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42938-7104-4E3F-86A6-A61490A9AA5C}" type="datetimeFigureOut">
              <a:rPr lang="en-GB" smtClean="0"/>
              <a:t>16/07/2022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076DB2-4358-448A-B2C8-DE2D539B7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B874FB-8834-495A-BC13-3155E4231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D9BE-B6A9-4196-A987-519131CA4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7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C8AFD-BC01-4567-93A8-6DC98C4BF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AF9486-8271-4D5A-84DE-F7E50F66C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42938-7104-4E3F-86A6-A61490A9AA5C}" type="datetimeFigureOut">
              <a:rPr lang="en-GB" smtClean="0"/>
              <a:t>16/07/2022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E94471-7377-42F5-B700-4E3187BF8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381F52-297D-47ED-A135-EAC688A59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D9BE-B6A9-4196-A987-519131CA4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398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63237-FFD2-4346-812A-2D4A171A0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42938-7104-4E3F-86A6-A61490A9AA5C}" type="datetimeFigureOut">
              <a:rPr lang="en-GB" smtClean="0"/>
              <a:t>16/07/2022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5B2F7D-99EC-4C34-B171-466A94B03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952E5-5819-4B98-9E0A-4776BBC42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D9BE-B6A9-4196-A987-519131CA4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683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52AA7-895B-46FC-BADF-644CD39C6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CD27C-A2A1-4596-8F3E-3F7C4DF41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E77CA-CBA9-4EF0-904E-259DFC8E0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26E8B-C2E3-4C7C-A261-D8FDB0D78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42938-7104-4E3F-86A6-A61490A9AA5C}" type="datetimeFigureOut">
              <a:rPr lang="en-GB" smtClean="0"/>
              <a:t>16/07/2022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417F0-FBB7-4187-B668-991347F3C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F16A4C-BFC4-418A-AAA8-5C6572370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D9BE-B6A9-4196-A987-519131CA4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076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2F53D-07ED-47BA-961E-9CCDF4105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1FDDED-0921-4AD7-9523-F289EE3827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07E04F-2C97-4804-A086-562B7214A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0D125-AA42-4283-BA03-2F0B7972D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42938-7104-4E3F-86A6-A61490A9AA5C}" type="datetimeFigureOut">
              <a:rPr lang="en-GB" smtClean="0"/>
              <a:t>16/07/2022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E15D5E-84DC-496C-B431-A3FA590D3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76E334-70C8-4598-9B19-4E537FD8B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D9BE-B6A9-4196-A987-519131CA4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17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FFCAAA-A998-43F2-8E22-C93C31009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F74D7-0DCB-46F4-B720-820549ECF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11147-321C-4500-894F-B68A513604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42938-7104-4E3F-86A6-A61490A9AA5C}" type="datetimeFigureOut">
              <a:rPr lang="en-GB" smtClean="0"/>
              <a:t>16/07/2022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C4869-E45B-4C69-A3EC-81EA51180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4FB3D-7193-4619-9266-FC9B45EEB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6D9BE-B6A9-4196-A987-519131CA4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14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D56E418-30B0-4846-8C8B-F17414D2A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155" y="2283700"/>
            <a:ext cx="11213020" cy="1716699"/>
          </a:xfrm>
        </p:spPr>
        <p:txBody>
          <a:bodyPr/>
          <a:lstStyle/>
          <a:p>
            <a:pPr algn="ctr"/>
            <a:r>
              <a:rPr lang="en-GB" sz="5000" dirty="0">
                <a:latin typeface="Calibri" panose="020F0502020204030204" pitchFamily="34" charset="0"/>
                <a:cs typeface="Times New Roman" panose="02020603050405020304" pitchFamily="18" charset="0"/>
              </a:rPr>
              <a:t>Management of Prostate Cancer</a:t>
            </a:r>
            <a:endParaRPr lang="fr-FR" sz="50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B90A601-4865-A641-8F42-FA8E400AA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825" y="2971093"/>
            <a:ext cx="11799519" cy="2819992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algn="ctr"/>
            <a:r>
              <a:rPr lang="en-GB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Professor Janet E Brown </a:t>
            </a: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D734844-01EB-654E-8A90-14F29209AF2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2514080" y="6204814"/>
            <a:ext cx="3201037" cy="240833"/>
          </a:xfrm>
        </p:spPr>
        <p:txBody>
          <a:bodyPr/>
          <a:lstStyle/>
          <a:p>
            <a:r>
              <a:rPr lang="fr-FR" dirty="0"/>
              <a:t>Professor Janet Brown</a:t>
            </a:r>
          </a:p>
        </p:txBody>
      </p:sp>
      <p:pic>
        <p:nvPicPr>
          <p:cNvPr id="8" name="Picture 7" descr="NIHR-funded-2500px">
            <a:extLst>
              <a:ext uri="{FF2B5EF4-FFF2-40B4-BE49-F238E27FC236}">
                <a16:creationId xmlns:a16="http://schemas.microsoft.com/office/drawing/2014/main" id="{C4D48494-9B4E-419D-BCF4-2783EEA20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316" y="5446676"/>
            <a:ext cx="2020867" cy="37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32FF3E-AEED-46BF-8A57-9222FAEE1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92" y="5290303"/>
            <a:ext cx="1273301" cy="546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77038392-AC88-4B1E-92A6-9FA2903080B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18" y="261278"/>
            <a:ext cx="2475417" cy="151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A9651DD-6C28-4978-81AF-DF2D29DEA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653" y="5349211"/>
            <a:ext cx="1410995" cy="57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0538C71-42F4-4AFA-9207-92BCDD0CEACC}"/>
              </a:ext>
            </a:extLst>
          </p:cNvPr>
          <p:cNvSpPr/>
          <p:nvPr/>
        </p:nvSpPr>
        <p:spPr>
          <a:xfrm>
            <a:off x="233818" y="5065986"/>
            <a:ext cx="11799519" cy="16872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543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09AA07-A18C-480E-AAB0-1EC25033F177}"/>
              </a:ext>
            </a:extLst>
          </p:cNvPr>
          <p:cNvSpPr txBox="1"/>
          <p:nvPr/>
        </p:nvSpPr>
        <p:spPr>
          <a:xfrm>
            <a:off x="3541986" y="536028"/>
            <a:ext cx="4193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0070C0"/>
                </a:solidFill>
              </a:rPr>
              <a:t>Treatment Options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4E87D1-6006-429D-B514-0CB525EDB4BB}"/>
              </a:ext>
            </a:extLst>
          </p:cNvPr>
          <p:cNvSpPr txBox="1"/>
          <p:nvPr/>
        </p:nvSpPr>
        <p:spPr>
          <a:xfrm>
            <a:off x="504496" y="1334813"/>
            <a:ext cx="10595401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b="1" dirty="0"/>
              <a:t>Active Surveillance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b="1" dirty="0"/>
              <a:t>Prostatectomy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b="1" dirty="0"/>
              <a:t>Radiotherapy (external beam brachytherapy, stereotactic radiotherapy)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b="1" dirty="0">
                <a:solidFill>
                  <a:srgbClr val="C00000"/>
                </a:solidFill>
              </a:rPr>
              <a:t>Hormone manipulation (ADT anti-androgens)</a:t>
            </a:r>
          </a:p>
          <a:p>
            <a:endParaRPr lang="en-GB" sz="2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b="1" dirty="0"/>
              <a:t>Chemotherapy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b="1" dirty="0"/>
              <a:t>Radio-ligand therapy</a:t>
            </a:r>
          </a:p>
        </p:txBody>
      </p:sp>
    </p:spTree>
    <p:extLst>
      <p:ext uri="{BB962C8B-B14F-4D97-AF65-F5344CB8AC3E}">
        <p14:creationId xmlns:p14="http://schemas.microsoft.com/office/powerpoint/2010/main" val="1243801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4BD112-451A-4CF0-8976-76D798BFD6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55" t="11801" r="17413" b="11264"/>
          <a:stretch/>
        </p:blipFill>
        <p:spPr>
          <a:xfrm>
            <a:off x="1439916" y="246488"/>
            <a:ext cx="9543393" cy="631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82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D5DB20-45A7-46AB-86CB-A7ED49C3FF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48" t="18544" r="12500" b="11417"/>
          <a:stretch/>
        </p:blipFill>
        <p:spPr>
          <a:xfrm>
            <a:off x="987972" y="407275"/>
            <a:ext cx="10976068" cy="604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98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920CB3-D7EF-4CFF-88C1-7F210DE12D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38" t="14252" r="15777" b="14483"/>
          <a:stretch/>
        </p:blipFill>
        <p:spPr>
          <a:xfrm>
            <a:off x="840827" y="420414"/>
            <a:ext cx="10260267" cy="608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30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10308D-759B-4629-BC93-16E226805E01}"/>
              </a:ext>
            </a:extLst>
          </p:cNvPr>
          <p:cNvSpPr txBox="1"/>
          <p:nvPr/>
        </p:nvSpPr>
        <p:spPr>
          <a:xfrm>
            <a:off x="809297" y="788276"/>
            <a:ext cx="11209222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/>
              <a:t>Effects of testosterone on prostate cancer growth:</a:t>
            </a:r>
          </a:p>
          <a:p>
            <a:endParaRPr lang="en-GB" sz="26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First report that surgical castration and lowering of testosterone decreased</a:t>
            </a:r>
          </a:p>
          <a:p>
            <a:r>
              <a:rPr lang="en-GB" sz="2600" dirty="0"/>
              <a:t>Prostate cancer growth was made in the 1850s</a:t>
            </a:r>
          </a:p>
          <a:p>
            <a:endParaRPr lang="en-GB" sz="26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Mostly now testosterone suppression in prostate cancer patients is achieved</a:t>
            </a:r>
          </a:p>
          <a:p>
            <a:r>
              <a:rPr lang="en-GB" sz="2600" dirty="0"/>
              <a:t>By chemical means, by drugs that inhibit testosterone</a:t>
            </a:r>
          </a:p>
          <a:p>
            <a:endParaRPr lang="en-GB" sz="2600" b="1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429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B12B60-525C-4C68-B93F-C95449A544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34" t="38405" r="11638" b="13717"/>
          <a:stretch/>
        </p:blipFill>
        <p:spPr>
          <a:xfrm>
            <a:off x="1597573" y="3258207"/>
            <a:ext cx="8849710" cy="32952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E80DE6-2D55-46D6-A276-16EFC864C590}"/>
              </a:ext>
            </a:extLst>
          </p:cNvPr>
          <p:cNvSpPr txBox="1"/>
          <p:nvPr/>
        </p:nvSpPr>
        <p:spPr>
          <a:xfrm>
            <a:off x="1704867" y="378373"/>
            <a:ext cx="882491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High grade localized prostate cancer </a:t>
            </a:r>
          </a:p>
          <a:p>
            <a:endParaRPr lang="en-GB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Biochemical release following prostatectomy or </a:t>
            </a:r>
          </a:p>
          <a:p>
            <a:r>
              <a:rPr lang="en-GB" sz="3200" b="1" dirty="0"/>
              <a:t>radiotherapy. </a:t>
            </a:r>
          </a:p>
        </p:txBody>
      </p:sp>
    </p:spTree>
    <p:extLst>
      <p:ext uri="{BB962C8B-B14F-4D97-AF65-F5344CB8AC3E}">
        <p14:creationId xmlns:p14="http://schemas.microsoft.com/office/powerpoint/2010/main" val="1292145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B8C5AF-6FD7-4AD0-ABD7-B17037F57CAC}"/>
              </a:ext>
            </a:extLst>
          </p:cNvPr>
          <p:cNvSpPr txBox="1"/>
          <p:nvPr/>
        </p:nvSpPr>
        <p:spPr>
          <a:xfrm>
            <a:off x="693683" y="489734"/>
            <a:ext cx="11116761" cy="587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Anti-androgens: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Until 10 years ago, once patients had developed rising PSA, it was felt that they had </a:t>
            </a:r>
          </a:p>
          <a:p>
            <a:r>
              <a:rPr lang="en-GB" sz="2400" b="1" dirty="0"/>
              <a:t>become resistant to androgen-deprivation therapy. However, more recently,</a:t>
            </a:r>
          </a:p>
          <a:p>
            <a:r>
              <a:rPr lang="en-GB" sz="2400" b="1" dirty="0"/>
              <a:t>anti-androgen drugs that target the AR-receptor (androgen receptor) have been </a:t>
            </a:r>
          </a:p>
          <a:p>
            <a:r>
              <a:rPr lang="en-GB" sz="2400" b="1" dirty="0"/>
              <a:t>Discovered.</a:t>
            </a:r>
          </a:p>
          <a:p>
            <a:endParaRPr lang="en-GB" sz="2400" b="1" dirty="0"/>
          </a:p>
          <a:p>
            <a:endParaRPr lang="en-GB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Such agents include abiraterone, enzalutamide, apalutamide - these are used in </a:t>
            </a:r>
          </a:p>
          <a:p>
            <a:r>
              <a:rPr lang="en-GB" sz="2400" b="1" dirty="0"/>
              <a:t>patients with metastatic prostate cancer who have become resistant to ADT (or </a:t>
            </a:r>
          </a:p>
          <a:p>
            <a:r>
              <a:rPr lang="en-GB" sz="2400" b="1" dirty="0"/>
              <a:t>increasingly in combination with ADT when patients start ADT) and improve survival.  </a:t>
            </a:r>
          </a:p>
          <a:p>
            <a:endParaRPr lang="en-GB" sz="2400" b="1" dirty="0"/>
          </a:p>
          <a:p>
            <a:endParaRPr lang="en-GB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Anti-androgens are normally given orally, often for years, and in some cases for </a:t>
            </a:r>
          </a:p>
          <a:p>
            <a:r>
              <a:rPr lang="en-GB" sz="2400" b="1" dirty="0"/>
              <a:t>more than 5 years </a:t>
            </a:r>
            <a:r>
              <a:rPr lang="en-GB" sz="2400" b="1"/>
              <a:t>with ADT. 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25613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DCB49B0-616F-4A7D-A563-79F117D3A01B}"/>
              </a:ext>
            </a:extLst>
          </p:cNvPr>
          <p:cNvSpPr txBox="1"/>
          <p:nvPr/>
        </p:nvSpPr>
        <p:spPr>
          <a:xfrm>
            <a:off x="378372" y="5454869"/>
            <a:ext cx="119213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Functions of the prostate: The prostate is a male reproductive organ – its main function is to secrete prostate fluid one of the</a:t>
            </a:r>
          </a:p>
          <a:p>
            <a:r>
              <a:rPr lang="en-GB" dirty="0"/>
              <a:t>components of semen. It also has a role in urination.  </a:t>
            </a:r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3C2D43-9C9A-42CA-A742-2FE5FCC375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54" t="19311" r="20087" b="11418"/>
          <a:stretch/>
        </p:blipFill>
        <p:spPr>
          <a:xfrm>
            <a:off x="2251606" y="204968"/>
            <a:ext cx="6892393" cy="509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12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4E3550-986C-4BFD-9C53-0C57A17D13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59" t="6897" r="13448" b="16628"/>
          <a:stretch/>
        </p:blipFill>
        <p:spPr>
          <a:xfrm>
            <a:off x="1198180" y="472966"/>
            <a:ext cx="10050734" cy="60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22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409163-F477-41D9-B083-C96C6235FA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93" t="22068" r="14397" b="14483"/>
          <a:stretch/>
        </p:blipFill>
        <p:spPr>
          <a:xfrm>
            <a:off x="288977" y="438779"/>
            <a:ext cx="11614045" cy="598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37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C57F25-F826-423D-A55E-8478FBAA2FC4}"/>
              </a:ext>
            </a:extLst>
          </p:cNvPr>
          <p:cNvSpPr txBox="1"/>
          <p:nvPr/>
        </p:nvSpPr>
        <p:spPr>
          <a:xfrm>
            <a:off x="557048" y="714703"/>
            <a:ext cx="11322267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/>
              <a:t>Prostate cancer:</a:t>
            </a:r>
          </a:p>
          <a:p>
            <a:endParaRPr lang="en-GB" sz="3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Affects 1 in 8 men, 1 in 4 black men and incidence increases with age and strong</a:t>
            </a:r>
          </a:p>
          <a:p>
            <a:r>
              <a:rPr lang="en-GB" sz="2400" b="1" dirty="0"/>
              <a:t> family history</a:t>
            </a:r>
          </a:p>
          <a:p>
            <a:endParaRPr lang="en-GB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Treatment options depend both on the size of the prostate cancer, its aggressiveness </a:t>
            </a:r>
          </a:p>
          <a:p>
            <a:r>
              <a:rPr lang="en-GB" sz="2400" b="1" dirty="0"/>
              <a:t>and if it has already spread outside of the prostate capsule</a:t>
            </a:r>
          </a:p>
          <a:p>
            <a:endParaRPr lang="en-GB" sz="2400" b="1" dirty="0"/>
          </a:p>
          <a:p>
            <a:endParaRPr lang="en-GB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Common areas of spread include lymph nodes, bone and other organs in </a:t>
            </a:r>
          </a:p>
          <a:p>
            <a:r>
              <a:rPr lang="en-GB" sz="2400" b="1" dirty="0"/>
              <a:t>around a third of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Up to a third of men will receive treatment with Androgen Deprivation Therapy </a:t>
            </a:r>
          </a:p>
          <a:p>
            <a:r>
              <a:rPr lang="en-GB" sz="2400" b="1" dirty="0"/>
              <a:t>(ADT), either alone or increasingly with other anti-androgens.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631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1750F2-2F3D-4D6D-A259-325B1D99BC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76" t="24215" r="23361" b="15862"/>
          <a:stretch/>
        </p:blipFill>
        <p:spPr>
          <a:xfrm>
            <a:off x="1650124" y="392116"/>
            <a:ext cx="9165021" cy="607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35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BCCB62-DA9B-4284-9481-180F1E05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69" t="19311" r="23707" b="19387"/>
          <a:stretch/>
        </p:blipFill>
        <p:spPr>
          <a:xfrm>
            <a:off x="189186" y="1229711"/>
            <a:ext cx="6321970" cy="42146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6D7865-2A83-422E-B7D6-E2335694DF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500" t="31111" r="23793" b="17931"/>
          <a:stretch/>
        </p:blipFill>
        <p:spPr>
          <a:xfrm>
            <a:off x="7357241" y="1229711"/>
            <a:ext cx="4088524" cy="49433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1E35BA-A586-4E7E-AE0B-87C71E9C1F4E}"/>
              </a:ext>
            </a:extLst>
          </p:cNvPr>
          <p:cNvSpPr txBox="1"/>
          <p:nvPr/>
        </p:nvSpPr>
        <p:spPr>
          <a:xfrm>
            <a:off x="8817048" y="716425"/>
            <a:ext cx="116891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500" b="1" dirty="0">
                <a:solidFill>
                  <a:schemeClr val="accent1">
                    <a:lumMod val="75000"/>
                  </a:schemeClr>
                </a:solidFill>
              </a:rPr>
              <a:t>MRI</a:t>
            </a:r>
          </a:p>
        </p:txBody>
      </p:sp>
    </p:spTree>
    <p:extLst>
      <p:ext uri="{BB962C8B-B14F-4D97-AF65-F5344CB8AC3E}">
        <p14:creationId xmlns:p14="http://schemas.microsoft.com/office/powerpoint/2010/main" val="2709283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D4540A-FECB-4BB0-8517-7497B4C41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72" t="19617" r="20345" b="11571"/>
          <a:stretch/>
        </p:blipFill>
        <p:spPr>
          <a:xfrm>
            <a:off x="1891861" y="469718"/>
            <a:ext cx="8713076" cy="591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50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10C346-F58C-46DC-AC5A-A5B39155D2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7" t="8122" r="13793" b="12338"/>
          <a:stretch/>
        </p:blipFill>
        <p:spPr>
          <a:xfrm>
            <a:off x="1473040" y="217851"/>
            <a:ext cx="9669033" cy="618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74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7266</TotalTime>
  <Words>327</Words>
  <Application>Microsoft Office PowerPoint</Application>
  <PresentationFormat>Widescreen</PresentationFormat>
  <Paragraphs>66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Noto Sans Symbols</vt:lpstr>
      <vt:lpstr>Arial</vt:lpstr>
      <vt:lpstr>Arial Narrow</vt:lpstr>
      <vt:lpstr>Calibri</vt:lpstr>
      <vt:lpstr>Calibri Light</vt:lpstr>
      <vt:lpstr>Times New Roman</vt:lpstr>
      <vt:lpstr>Office Theme</vt:lpstr>
      <vt:lpstr>Management of Prostate Cancer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Prostate Cancer.</dc:title>
  <dc:creator>Janet Brown</dc:creator>
  <cp:lastModifiedBy>Qizhi</cp:lastModifiedBy>
  <cp:revision>25</cp:revision>
  <dcterms:created xsi:type="dcterms:W3CDTF">2022-06-21T20:17:21Z</dcterms:created>
  <dcterms:modified xsi:type="dcterms:W3CDTF">2022-07-21T21:41:37Z</dcterms:modified>
</cp:coreProperties>
</file>